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  <p:sldMasterId id="2147483732" r:id="rId6"/>
    <p:sldMasterId id="2147483744" r:id="rId7"/>
    <p:sldMasterId id="2147483756" r:id="rId8"/>
    <p:sldMasterId id="2147483768" r:id="rId9"/>
    <p:sldMasterId id="2147483780" r:id="rId10"/>
  </p:sldMasterIdLst>
  <p:notesMasterIdLst>
    <p:notesMasterId r:id="rId55"/>
  </p:notesMasterIdLst>
  <p:handoutMasterIdLst>
    <p:handoutMasterId r:id="rId56"/>
  </p:handoutMasterIdLst>
  <p:sldIdLst>
    <p:sldId id="256" r:id="rId11"/>
    <p:sldId id="306" r:id="rId12"/>
    <p:sldId id="281" r:id="rId13"/>
    <p:sldId id="282" r:id="rId14"/>
    <p:sldId id="283" r:id="rId15"/>
    <p:sldId id="286" r:id="rId16"/>
    <p:sldId id="302" r:id="rId17"/>
    <p:sldId id="287" r:id="rId18"/>
    <p:sldId id="288" r:id="rId19"/>
    <p:sldId id="289" r:id="rId20"/>
    <p:sldId id="290" r:id="rId21"/>
    <p:sldId id="303" r:id="rId22"/>
    <p:sldId id="291" r:id="rId23"/>
    <p:sldId id="293" r:id="rId24"/>
    <p:sldId id="301" r:id="rId25"/>
    <p:sldId id="292" r:id="rId26"/>
    <p:sldId id="294" r:id="rId27"/>
    <p:sldId id="295" r:id="rId28"/>
    <p:sldId id="298" r:id="rId29"/>
    <p:sldId id="296" r:id="rId30"/>
    <p:sldId id="297" r:id="rId31"/>
    <p:sldId id="299" r:id="rId32"/>
    <p:sldId id="300" r:id="rId33"/>
    <p:sldId id="267" r:id="rId34"/>
    <p:sldId id="269" r:id="rId35"/>
    <p:sldId id="305" r:id="rId36"/>
    <p:sldId id="270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304" r:id="rId46"/>
    <p:sldId id="258" r:id="rId47"/>
    <p:sldId id="266" r:id="rId48"/>
    <p:sldId id="309" r:id="rId49"/>
    <p:sldId id="308" r:id="rId50"/>
    <p:sldId id="307" r:id="rId51"/>
    <p:sldId id="262" r:id="rId52"/>
    <p:sldId id="264" r:id="rId53"/>
    <p:sldId id="263" r:id="rId54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5397" autoAdjust="0"/>
  </p:normalViewPr>
  <p:slideViewPr>
    <p:cSldViewPr snapToGrid="0">
      <p:cViewPr varScale="1">
        <p:scale>
          <a:sx n="116" d="100"/>
          <a:sy n="116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theme" Target="theme/theme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AFB91B-3503-4C9F-A25E-4A808DD1E10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</dgm:pt>
    <dgm:pt modelId="{02D81A3D-96CB-4B2C-9381-532603614704}">
      <dgm:prSet phldrT="[Text]"/>
      <dgm:spPr/>
      <dgm:t>
        <a:bodyPr/>
        <a:lstStyle/>
        <a:p>
          <a:r>
            <a:rPr lang="en-US" dirty="0" smtClean="0"/>
            <a:t>Partition tolerant</a:t>
          </a:r>
          <a:endParaRPr lang="en-US" dirty="0"/>
        </a:p>
      </dgm:t>
    </dgm:pt>
    <dgm:pt modelId="{3A2D9BD5-20C8-4C50-9204-0DEB92A30F11}" type="parTrans" cxnId="{97435315-47BF-438D-958E-78AF1549C899}">
      <dgm:prSet/>
      <dgm:spPr/>
      <dgm:t>
        <a:bodyPr/>
        <a:lstStyle/>
        <a:p>
          <a:endParaRPr lang="en-US"/>
        </a:p>
      </dgm:t>
    </dgm:pt>
    <dgm:pt modelId="{50B32CE1-3FA2-4F27-A529-C0E7696826F4}" type="sibTrans" cxnId="{97435315-47BF-438D-958E-78AF1549C899}">
      <dgm:prSet/>
      <dgm:spPr/>
      <dgm:t>
        <a:bodyPr/>
        <a:lstStyle/>
        <a:p>
          <a:endParaRPr lang="en-US"/>
        </a:p>
      </dgm:t>
    </dgm:pt>
    <dgm:pt modelId="{9F741120-9200-4306-83DA-FAE35562382A}">
      <dgm:prSet phldrT="[Text]"/>
      <dgm:spPr/>
      <dgm:t>
        <a:bodyPr/>
        <a:lstStyle/>
        <a:p>
          <a:r>
            <a:rPr lang="en-US" dirty="0" smtClean="0"/>
            <a:t>Consistent</a:t>
          </a:r>
          <a:endParaRPr lang="en-US" dirty="0"/>
        </a:p>
      </dgm:t>
    </dgm:pt>
    <dgm:pt modelId="{C6EEB1A5-81D2-47E3-AE93-F15AF3B177A6}" type="parTrans" cxnId="{BA8F9821-B390-48B7-847B-1C818BD2BCA3}">
      <dgm:prSet/>
      <dgm:spPr/>
      <dgm:t>
        <a:bodyPr/>
        <a:lstStyle/>
        <a:p>
          <a:endParaRPr lang="en-US"/>
        </a:p>
      </dgm:t>
    </dgm:pt>
    <dgm:pt modelId="{EC7D28E9-AC6B-44F3-8EB7-E53EF51B2A78}" type="sibTrans" cxnId="{BA8F9821-B390-48B7-847B-1C818BD2BCA3}">
      <dgm:prSet/>
      <dgm:spPr/>
      <dgm:t>
        <a:bodyPr/>
        <a:lstStyle/>
        <a:p>
          <a:endParaRPr lang="en-US"/>
        </a:p>
      </dgm:t>
    </dgm:pt>
    <dgm:pt modelId="{3C986F48-0C6C-44BC-BB3D-B4B40054381D}">
      <dgm:prSet phldrT="[Text]"/>
      <dgm:spPr/>
      <dgm:t>
        <a:bodyPr/>
        <a:lstStyle/>
        <a:p>
          <a:r>
            <a:rPr lang="en-US" smtClean="0"/>
            <a:t>Available</a:t>
          </a:r>
          <a:endParaRPr lang="en-US" dirty="0"/>
        </a:p>
      </dgm:t>
    </dgm:pt>
    <dgm:pt modelId="{087FCF69-F38A-4767-B4A5-3B179808ED9A}" type="parTrans" cxnId="{F9546045-0EA0-491B-8A1C-FBBA28BCDCEA}">
      <dgm:prSet/>
      <dgm:spPr/>
      <dgm:t>
        <a:bodyPr/>
        <a:lstStyle/>
        <a:p>
          <a:endParaRPr lang="en-US"/>
        </a:p>
      </dgm:t>
    </dgm:pt>
    <dgm:pt modelId="{59F11F08-6FB2-40A6-B11A-C28F0FE0CC73}" type="sibTrans" cxnId="{F9546045-0EA0-491B-8A1C-FBBA28BCDCEA}">
      <dgm:prSet/>
      <dgm:spPr/>
      <dgm:t>
        <a:bodyPr/>
        <a:lstStyle/>
        <a:p>
          <a:endParaRPr lang="en-US"/>
        </a:p>
      </dgm:t>
    </dgm:pt>
    <dgm:pt modelId="{728E975B-71B8-47DF-BDF9-4F3C966F2F70}" type="pres">
      <dgm:prSet presAssocID="{C5AFB91B-3503-4C9F-A25E-4A808DD1E105}" presName="Name0" presStyleCnt="0">
        <dgm:presLayoutVars>
          <dgm:dir/>
          <dgm:resizeHandles val="exact"/>
        </dgm:presLayoutVars>
      </dgm:prSet>
      <dgm:spPr/>
    </dgm:pt>
    <dgm:pt modelId="{A0A63CA1-790D-4BE1-BFFD-8429CDB35C48}" type="pres">
      <dgm:prSet presAssocID="{02D81A3D-96CB-4B2C-9381-532603614704}" presName="node" presStyleLbl="node1" presStyleIdx="0" presStyleCnt="3" custRadScaleRad="96131" custRadScaleInc="-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D1722-1800-4FBE-A27B-7DF58B6ABC70}" type="pres">
      <dgm:prSet presAssocID="{50B32CE1-3FA2-4F27-A529-C0E7696826F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8077DD3-7BC6-4948-83C2-AF26831148BB}" type="pres">
      <dgm:prSet presAssocID="{50B32CE1-3FA2-4F27-A529-C0E7696826F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CDBB7A0-6867-4616-9992-137665D3D53B}" type="pres">
      <dgm:prSet presAssocID="{3C986F48-0C6C-44BC-BB3D-B4B40054381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D0222-C049-4032-A2E7-71D04142EFEE}" type="pres">
      <dgm:prSet presAssocID="{59F11F08-6FB2-40A6-B11A-C28F0FE0CC7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C9F573A-2DBD-489A-B1D2-E423A3950703}" type="pres">
      <dgm:prSet presAssocID="{59F11F08-6FB2-40A6-B11A-C28F0FE0CC7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3F8A3AE-E2AC-466B-B271-83DBBB5D6171}" type="pres">
      <dgm:prSet presAssocID="{9F741120-9200-4306-83DA-FAE35562382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1BC8E-2B81-4C5D-826D-AC6F768D53E6}" type="pres">
      <dgm:prSet presAssocID="{EC7D28E9-AC6B-44F3-8EB7-E53EF51B2A7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CE45B9D5-6C5A-4F99-B673-C0927050AB47}" type="pres">
      <dgm:prSet presAssocID="{EC7D28E9-AC6B-44F3-8EB7-E53EF51B2A78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82C1E5D2-3AA8-4554-A524-4E7478C0A18C}" type="presOf" srcId="{50B32CE1-3FA2-4F27-A529-C0E7696826F4}" destId="{08077DD3-7BC6-4948-83C2-AF26831148BB}" srcOrd="1" destOrd="0" presId="urn:microsoft.com/office/officeart/2005/8/layout/cycle7"/>
    <dgm:cxn modelId="{5FCCA79D-E384-4AE9-9E8C-AE9129568FE5}" type="presOf" srcId="{C5AFB91B-3503-4C9F-A25E-4A808DD1E105}" destId="{728E975B-71B8-47DF-BDF9-4F3C966F2F70}" srcOrd="0" destOrd="0" presId="urn:microsoft.com/office/officeart/2005/8/layout/cycle7"/>
    <dgm:cxn modelId="{BE0188CF-B186-4306-90DC-D5F93AC1D23C}" type="presOf" srcId="{3C986F48-0C6C-44BC-BB3D-B4B40054381D}" destId="{4CDBB7A0-6867-4616-9992-137665D3D53B}" srcOrd="0" destOrd="0" presId="urn:microsoft.com/office/officeart/2005/8/layout/cycle7"/>
    <dgm:cxn modelId="{49AF94C0-F3D1-4F86-A001-51FED8358A74}" type="presOf" srcId="{50B32CE1-3FA2-4F27-A529-C0E7696826F4}" destId="{DE7D1722-1800-4FBE-A27B-7DF58B6ABC70}" srcOrd="0" destOrd="0" presId="urn:microsoft.com/office/officeart/2005/8/layout/cycle7"/>
    <dgm:cxn modelId="{BA8F9821-B390-48B7-847B-1C818BD2BCA3}" srcId="{C5AFB91B-3503-4C9F-A25E-4A808DD1E105}" destId="{9F741120-9200-4306-83DA-FAE35562382A}" srcOrd="2" destOrd="0" parTransId="{C6EEB1A5-81D2-47E3-AE93-F15AF3B177A6}" sibTransId="{EC7D28E9-AC6B-44F3-8EB7-E53EF51B2A78}"/>
    <dgm:cxn modelId="{94430D93-1DC2-4635-982F-93A7AE5D3050}" type="presOf" srcId="{EC7D28E9-AC6B-44F3-8EB7-E53EF51B2A78}" destId="{CE45B9D5-6C5A-4F99-B673-C0927050AB47}" srcOrd="1" destOrd="0" presId="urn:microsoft.com/office/officeart/2005/8/layout/cycle7"/>
    <dgm:cxn modelId="{DB5579AB-077E-47C2-A3FF-5A3DCF94815B}" type="presOf" srcId="{9F741120-9200-4306-83DA-FAE35562382A}" destId="{83F8A3AE-E2AC-466B-B271-83DBBB5D6171}" srcOrd="0" destOrd="0" presId="urn:microsoft.com/office/officeart/2005/8/layout/cycle7"/>
    <dgm:cxn modelId="{61F13EDA-3F8A-47B4-8470-9617C40B2366}" type="presOf" srcId="{59F11F08-6FB2-40A6-B11A-C28F0FE0CC73}" destId="{BC9F573A-2DBD-489A-B1D2-E423A3950703}" srcOrd="1" destOrd="0" presId="urn:microsoft.com/office/officeart/2005/8/layout/cycle7"/>
    <dgm:cxn modelId="{D0E16BBC-287F-4F7B-80D7-4774AF200ECA}" type="presOf" srcId="{59F11F08-6FB2-40A6-B11A-C28F0FE0CC73}" destId="{CBED0222-C049-4032-A2E7-71D04142EFEE}" srcOrd="0" destOrd="0" presId="urn:microsoft.com/office/officeart/2005/8/layout/cycle7"/>
    <dgm:cxn modelId="{F9546045-0EA0-491B-8A1C-FBBA28BCDCEA}" srcId="{C5AFB91B-3503-4C9F-A25E-4A808DD1E105}" destId="{3C986F48-0C6C-44BC-BB3D-B4B40054381D}" srcOrd="1" destOrd="0" parTransId="{087FCF69-F38A-4767-B4A5-3B179808ED9A}" sibTransId="{59F11F08-6FB2-40A6-B11A-C28F0FE0CC73}"/>
    <dgm:cxn modelId="{FC1167D0-D6DA-4D13-8273-F6A58B8B4F6B}" type="presOf" srcId="{EC7D28E9-AC6B-44F3-8EB7-E53EF51B2A78}" destId="{79C1BC8E-2B81-4C5D-826D-AC6F768D53E6}" srcOrd="0" destOrd="0" presId="urn:microsoft.com/office/officeart/2005/8/layout/cycle7"/>
    <dgm:cxn modelId="{97435315-47BF-438D-958E-78AF1549C899}" srcId="{C5AFB91B-3503-4C9F-A25E-4A808DD1E105}" destId="{02D81A3D-96CB-4B2C-9381-532603614704}" srcOrd="0" destOrd="0" parTransId="{3A2D9BD5-20C8-4C50-9204-0DEB92A30F11}" sibTransId="{50B32CE1-3FA2-4F27-A529-C0E7696826F4}"/>
    <dgm:cxn modelId="{106971E9-9A8F-4D71-8C50-4CDA96379B8C}" type="presOf" srcId="{02D81A3D-96CB-4B2C-9381-532603614704}" destId="{A0A63CA1-790D-4BE1-BFFD-8429CDB35C48}" srcOrd="0" destOrd="0" presId="urn:microsoft.com/office/officeart/2005/8/layout/cycle7"/>
    <dgm:cxn modelId="{5F36BB11-E6C5-441E-AB37-9B2CC4F82EC1}" type="presParOf" srcId="{728E975B-71B8-47DF-BDF9-4F3C966F2F70}" destId="{A0A63CA1-790D-4BE1-BFFD-8429CDB35C48}" srcOrd="0" destOrd="0" presId="urn:microsoft.com/office/officeart/2005/8/layout/cycle7"/>
    <dgm:cxn modelId="{F845ABCB-10D9-43AD-9EB8-957FB7CF1D98}" type="presParOf" srcId="{728E975B-71B8-47DF-BDF9-4F3C966F2F70}" destId="{DE7D1722-1800-4FBE-A27B-7DF58B6ABC70}" srcOrd="1" destOrd="0" presId="urn:microsoft.com/office/officeart/2005/8/layout/cycle7"/>
    <dgm:cxn modelId="{7D08EED1-D787-48B5-BB61-C18A872B5B24}" type="presParOf" srcId="{DE7D1722-1800-4FBE-A27B-7DF58B6ABC70}" destId="{08077DD3-7BC6-4948-83C2-AF26831148BB}" srcOrd="0" destOrd="0" presId="urn:microsoft.com/office/officeart/2005/8/layout/cycle7"/>
    <dgm:cxn modelId="{F591A4F5-E6FF-4A7E-9EB7-9C409DE7C2BB}" type="presParOf" srcId="{728E975B-71B8-47DF-BDF9-4F3C966F2F70}" destId="{4CDBB7A0-6867-4616-9992-137665D3D53B}" srcOrd="2" destOrd="0" presId="urn:microsoft.com/office/officeart/2005/8/layout/cycle7"/>
    <dgm:cxn modelId="{645938EA-2E70-4A1F-BCB2-5BD1D28FDBE0}" type="presParOf" srcId="{728E975B-71B8-47DF-BDF9-4F3C966F2F70}" destId="{CBED0222-C049-4032-A2E7-71D04142EFEE}" srcOrd="3" destOrd="0" presId="urn:microsoft.com/office/officeart/2005/8/layout/cycle7"/>
    <dgm:cxn modelId="{0A0797F2-890E-4886-BAA0-A4D9049C767D}" type="presParOf" srcId="{CBED0222-C049-4032-A2E7-71D04142EFEE}" destId="{BC9F573A-2DBD-489A-B1D2-E423A3950703}" srcOrd="0" destOrd="0" presId="urn:microsoft.com/office/officeart/2005/8/layout/cycle7"/>
    <dgm:cxn modelId="{2906F0F5-B2AE-4132-BD50-E17B0BBA85BB}" type="presParOf" srcId="{728E975B-71B8-47DF-BDF9-4F3C966F2F70}" destId="{83F8A3AE-E2AC-466B-B271-83DBBB5D6171}" srcOrd="4" destOrd="0" presId="urn:microsoft.com/office/officeart/2005/8/layout/cycle7"/>
    <dgm:cxn modelId="{CCD7541B-D948-4589-ABE8-753EA4BE958B}" type="presParOf" srcId="{728E975B-71B8-47DF-BDF9-4F3C966F2F70}" destId="{79C1BC8E-2B81-4C5D-826D-AC6F768D53E6}" srcOrd="5" destOrd="0" presId="urn:microsoft.com/office/officeart/2005/8/layout/cycle7"/>
    <dgm:cxn modelId="{7B0B8228-A99C-48D5-804C-B8679359A67D}" type="presParOf" srcId="{79C1BC8E-2B81-4C5D-826D-AC6F768D53E6}" destId="{CE45B9D5-6C5A-4F99-B673-C0927050AB4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63CA1-790D-4BE1-BFFD-8429CDB35C48}">
      <dsp:nvSpPr>
        <dsp:cNvPr id="0" name=""/>
        <dsp:cNvSpPr/>
      </dsp:nvSpPr>
      <dsp:spPr>
        <a:xfrm>
          <a:off x="1987161" y="78821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Partition tolerant</a:t>
          </a:r>
          <a:endParaRPr lang="en-US" sz="2700" kern="1200" dirty="0"/>
        </a:p>
      </dsp:txBody>
      <dsp:txXfrm>
        <a:off x="2017979" y="109639"/>
        <a:ext cx="2042793" cy="990578"/>
      </dsp:txXfrm>
    </dsp:sp>
    <dsp:sp modelId="{DE7D1722-1800-4FBE-A27B-7DF58B6ABC70}">
      <dsp:nvSpPr>
        <dsp:cNvPr id="0" name=""/>
        <dsp:cNvSpPr/>
      </dsp:nvSpPr>
      <dsp:spPr>
        <a:xfrm rot="3553365">
          <a:off x="3364211" y="1886683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474694" y="1960338"/>
        <a:ext cx="875480" cy="220965"/>
      </dsp:txXfrm>
    </dsp:sp>
    <dsp:sp modelId="{4CDBB7A0-6867-4616-9992-137665D3D53B}">
      <dsp:nvSpPr>
        <dsp:cNvPr id="0" name=""/>
        <dsp:cNvSpPr/>
      </dsp:nvSpPr>
      <dsp:spPr>
        <a:xfrm>
          <a:off x="3733278" y="3010605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Available</a:t>
          </a:r>
          <a:endParaRPr lang="en-US" sz="2700" kern="1200" dirty="0"/>
        </a:p>
      </dsp:txBody>
      <dsp:txXfrm>
        <a:off x="3764096" y="3041423"/>
        <a:ext cx="2042793" cy="990578"/>
      </dsp:txXfrm>
    </dsp:sp>
    <dsp:sp modelId="{CBED0222-C049-4032-A2E7-71D04142EFEE}">
      <dsp:nvSpPr>
        <dsp:cNvPr id="0" name=""/>
        <dsp:cNvSpPr/>
      </dsp:nvSpPr>
      <dsp:spPr>
        <a:xfrm rot="10800000">
          <a:off x="2499777" y="3352575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610259" y="3426230"/>
        <a:ext cx="875480" cy="220965"/>
      </dsp:txXfrm>
    </dsp:sp>
    <dsp:sp modelId="{83F8A3AE-E2AC-466B-B271-83DBBB5D6171}">
      <dsp:nvSpPr>
        <dsp:cNvPr id="0" name=""/>
        <dsp:cNvSpPr/>
      </dsp:nvSpPr>
      <dsp:spPr>
        <a:xfrm>
          <a:off x="258291" y="3010605"/>
          <a:ext cx="2104429" cy="1052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Consistent</a:t>
          </a:r>
          <a:endParaRPr lang="en-US" sz="2700" kern="1200" dirty="0"/>
        </a:p>
      </dsp:txBody>
      <dsp:txXfrm>
        <a:off x="289109" y="3041423"/>
        <a:ext cx="2042793" cy="990578"/>
      </dsp:txXfrm>
    </dsp:sp>
    <dsp:sp modelId="{79C1BC8E-2B81-4C5D-826D-AC6F768D53E6}">
      <dsp:nvSpPr>
        <dsp:cNvPr id="0" name=""/>
        <dsp:cNvSpPr/>
      </dsp:nvSpPr>
      <dsp:spPr>
        <a:xfrm rot="18031668">
          <a:off x="1626718" y="1886683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737201" y="1960338"/>
        <a:ext cx="875480" cy="220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DF7B94A-3135-4529-93D6-E1241C219012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68E06774-79B3-45CD-B013-C7AD74DFA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41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9E990867-4F19-4D12-BC85-3B0C48406CF9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50963" y="1162050"/>
            <a:ext cx="4179887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CEDBC09E-7920-47B5-AB74-033998E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ccomics.com/tv/super-friends-1973-1974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58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8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59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http://www.dccomics.com/tv/super-friends-1973-1974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7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4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2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635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91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1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70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664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9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602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937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512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040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20843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13130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01092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1853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0213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37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5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730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476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454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47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3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4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1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95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67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1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88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37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9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89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3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467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2168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8865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89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919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17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686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21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419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013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50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1561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674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896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873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7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0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706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699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287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184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463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249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718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726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303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0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741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533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1918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884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1088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696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635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842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869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29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8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841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4613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629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502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9807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4721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2512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3591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48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4729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0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836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882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16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84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4665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89864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999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2635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303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75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23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8120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5846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6055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17519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2426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7635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0730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8574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670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062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3225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20709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white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080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02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033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9064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779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900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shade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27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4312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5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1591-90BC-47EB-9B50-289D6F65777F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5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60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4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0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3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9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7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9/23/2013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DB80AD0-C584-41AE-9BCD-167552D4D4AF}" type="slidenum">
              <a:rPr lang="en-US" smtClean="0">
                <a:solidFill>
                  <a:prstClr val="black">
                    <a:tint val="9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memegenerator.net/Twin-Peaks-Log-Lady" TargetMode="Externa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0.xml"/><Relationship Id="rId1" Type="http://schemas.openxmlformats.org/officeDocument/2006/relationships/tags" Target="../tags/tag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gif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149087" y="0"/>
            <a:ext cx="9293087" cy="2016234"/>
            <a:chOff x="0" y="0"/>
            <a:chExt cx="9865191" cy="2172154"/>
          </a:xfrm>
        </p:grpSpPr>
        <p:pic>
          <p:nvPicPr>
            <p:cNvPr id="1026" name="Picture 2" descr="https://thestrangeloop.com/images/slider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3574" y="560585"/>
              <a:ext cx="3001617" cy="1611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60585"/>
              <a:ext cx="6863574" cy="161156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9865191" cy="560585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0" y="4267200"/>
            <a:ext cx="9144000" cy="2609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00050" y="4444531"/>
            <a:ext cx="3028950" cy="1363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</a:rPr>
              <a:t>presented by</a:t>
            </a: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>Bryan Hunter</a:t>
            </a:r>
            <a:r>
              <a:rPr lang="en-US" sz="1200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1200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85000"/>
                  </a:prstClr>
                </a:solidFill>
              </a:rPr>
              <a:t>Firefly Logic</a:t>
            </a:r>
            <a:endParaRPr 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68578" y="4444531"/>
            <a:ext cx="3048000" cy="212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 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cqrs</a:t>
            </a:r>
            <a:endParaRPr lang="en-US" sz="28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strangeloop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702967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985440"/>
            <a:ext cx="1415715" cy="5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0050" y="560585"/>
            <a:ext cx="4382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CQRS </a:t>
            </a:r>
            <a:r>
              <a:rPr lang="en-US" sz="4200" dirty="0" smtClean="0">
                <a:solidFill>
                  <a:schemeClr val="bg1"/>
                </a:solidFill>
              </a:rPr>
              <a:t>with</a:t>
            </a:r>
            <a:r>
              <a:rPr lang="en-US" sz="5400" dirty="0" smtClean="0">
                <a:solidFill>
                  <a:schemeClr val="bg1"/>
                </a:solidFill>
              </a:rPr>
              <a:t> </a:t>
            </a:r>
            <a:br>
              <a:rPr lang="en-US" sz="5400" dirty="0" smtClean="0">
                <a:solidFill>
                  <a:schemeClr val="bg1"/>
                </a:solidFill>
              </a:rPr>
            </a:br>
            <a:r>
              <a:rPr lang="en-US" sz="5400" dirty="0" smtClean="0">
                <a:solidFill>
                  <a:schemeClr val="bg1"/>
                </a:solidFill>
              </a:rPr>
              <a:t>Erlang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9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926" y="1581886"/>
            <a:ext cx="83681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  <a:t>Your heart says </a:t>
            </a:r>
            <a:r>
              <a:rPr lang="en-US" sz="4800" dirty="0" smtClean="0">
                <a:solidFill>
                  <a:prstClr val="white"/>
                </a:solidFill>
              </a:rPr>
              <a:t/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5400" i="1" dirty="0" smtClean="0">
                <a:solidFill>
                  <a:prstClr val="white"/>
                </a:solidFill>
              </a:rPr>
              <a:t>“it’s the right thing” </a:t>
            </a:r>
            <a:endParaRPr lang="en-US" i="1" dirty="0">
              <a:solidFill>
                <a:prstClr val="white"/>
              </a:solidFill>
            </a:endParaRPr>
          </a:p>
          <a:p>
            <a:pPr lvl="1" algn="ctr" fontAlgn="base"/>
            <a:endParaRPr lang="en-US" sz="2000" i="1" dirty="0" smtClean="0">
              <a:solidFill>
                <a:prstClr val="white"/>
              </a:solidFill>
            </a:endParaRPr>
          </a:p>
          <a:p>
            <a:pPr lvl="1" algn="ctr" fontAlgn="base"/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  <a:t>…but your brain says</a:t>
            </a:r>
            <a:r>
              <a:rPr lang="en-US" sz="4800" i="1" dirty="0" smtClean="0">
                <a:solidFill>
                  <a:prstClr val="white"/>
                </a:solidFill>
              </a:rPr>
              <a:t/>
            </a:r>
            <a:br>
              <a:rPr lang="en-US" sz="4800" i="1" dirty="0" smtClean="0">
                <a:solidFill>
                  <a:prstClr val="white"/>
                </a:solidFill>
              </a:rPr>
            </a:br>
            <a:r>
              <a:rPr lang="en-US" sz="5400" i="1" dirty="0" smtClean="0">
                <a:solidFill>
                  <a:prstClr val="white"/>
                </a:solidFill>
              </a:rPr>
              <a:t>“you’re a big </a:t>
            </a:r>
            <a:r>
              <a:rPr lang="en-US" sz="5400" i="1" dirty="0" err="1" smtClean="0">
                <a:solidFill>
                  <a:prstClr val="white"/>
                </a:solidFill>
              </a:rPr>
              <a:t>stinkin</a:t>
            </a:r>
            <a:r>
              <a:rPr lang="en-US" sz="5400" i="1" dirty="0" smtClean="0">
                <a:solidFill>
                  <a:prstClr val="white"/>
                </a:solidFill>
              </a:rPr>
              <a:t>’ fraud”</a:t>
            </a:r>
            <a:endParaRPr lang="en-US" sz="4800" i="1" dirty="0" smtClean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3833" y="514869"/>
            <a:ext cx="60363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prstClr val="white"/>
                </a:solidFill>
              </a:rPr>
              <a:t>Domain Driven </a:t>
            </a:r>
            <a:r>
              <a:rPr lang="en-US" sz="4800" b="1" dirty="0" smtClean="0">
                <a:solidFill>
                  <a:prstClr val="white"/>
                </a:solidFill>
              </a:rPr>
              <a:t>Design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04708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2325" y="4751383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2819400" y="398526"/>
            <a:ext cx="34290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SQL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0425" y="409956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Two way data binding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3471427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0425" y="153924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ORM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15922" y="2843295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Repository&lt;T&gt;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19400" y="1368022"/>
            <a:ext cx="0" cy="33528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83385" y="483341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l</a:t>
            </a:r>
            <a:r>
              <a:rPr lang="en-US" dirty="0" smtClean="0">
                <a:solidFill>
                  <a:prstClr val="white"/>
                </a:solidFill>
              </a:rPr>
              <a:t>oad()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48400" y="1447800"/>
            <a:ext cx="0" cy="318516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70572" y="4833417"/>
            <a:ext cx="75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save()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62800" y="167693"/>
            <a:ext cx="18671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Bog standard</a:t>
            </a:r>
          </a:p>
          <a:p>
            <a:r>
              <a:rPr lang="en-US" sz="2400" b="1" dirty="0" smtClean="0">
                <a:solidFill>
                  <a:prstClr val="white"/>
                </a:solidFill>
              </a:rPr>
              <a:t>Layered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Architecture</a:t>
            </a:r>
          </a:p>
          <a:p>
            <a:r>
              <a:rPr lang="en-US" b="1" dirty="0" smtClean="0">
                <a:solidFill>
                  <a:prstClr val="white"/>
                </a:solidFill>
              </a:rPr>
              <a:t>(not CQRS)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15922" y="2178553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prstClr val="white"/>
                </a:solidFill>
              </a:rPr>
              <a:t>“Aggregate”</a:t>
            </a:r>
            <a:r>
              <a:rPr lang="en-US" dirty="0" smtClean="0">
                <a:solidFill>
                  <a:prstClr val="white"/>
                </a:solidFill>
              </a:rPr>
              <a:t>&lt;T&gt; </a:t>
            </a:r>
            <a:r>
              <a:rPr lang="en-US" dirty="0" smtClean="0">
                <a:solidFill>
                  <a:prstClr val="white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4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257648" y="1607071"/>
            <a:ext cx="2286000" cy="507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3426" y="313145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prstClr val="white"/>
                </a:solidFill>
              </a:rPr>
              <a:t>Task-based UI</a:t>
            </a:r>
            <a:endParaRPr lang="en-US" sz="4800" b="1" dirty="0"/>
          </a:p>
        </p:txBody>
      </p: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664" y="2577669"/>
            <a:ext cx="5220724" cy="3225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>
            <a:off x="1465343" y="2194519"/>
            <a:ext cx="1306624" cy="1298377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Flowchart: Magnetic Disk 3"/>
          <p:cNvSpPr/>
          <p:nvPr/>
        </p:nvSpPr>
        <p:spPr>
          <a:xfrm>
            <a:off x="779543" y="1450463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>
            <a:endCxn id="14" idx="2"/>
          </p:cNvCxnSpPr>
          <p:nvPr/>
        </p:nvCxnSpPr>
        <p:spPr>
          <a:xfrm flipV="1">
            <a:off x="6878472" y="2114529"/>
            <a:ext cx="522176" cy="188426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>
            <a:off x="1578071" y="4838166"/>
            <a:ext cx="836263" cy="31254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571302" y="2298324"/>
            <a:ext cx="1536674" cy="28384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711185" y="2122571"/>
            <a:ext cx="74306" cy="986529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619301" y="1165931"/>
            <a:ext cx="821203" cy="44366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92183" y="2832083"/>
            <a:ext cx="1242304" cy="1354999"/>
          </a:xfrm>
          <a:prstGeom prst="straightConnector1">
            <a:avLst/>
          </a:prstGeom>
          <a:ln w="63500">
            <a:solidFill>
              <a:schemeClr val="accent6">
                <a:alpha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8902" y="4464886"/>
            <a:ext cx="791282" cy="812754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1755429" y="3779394"/>
            <a:ext cx="815873" cy="110156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210184" y="2750218"/>
            <a:ext cx="1167378" cy="2130737"/>
          </a:xfrm>
          <a:prstGeom prst="straightConnector1">
            <a:avLst/>
          </a:prstGeom>
          <a:ln w="63500">
            <a:solidFill>
              <a:schemeClr val="accent6">
                <a:alpha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95100" y="5029199"/>
            <a:ext cx="3886202" cy="902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099691" y="1669133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9045" y="167693"/>
            <a:ext cx="87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CQRS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79180" y="3245994"/>
            <a:ext cx="9524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71302" y="5171299"/>
            <a:ext cx="1243012" cy="6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Readonly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54807" y="5396983"/>
            <a:ext cx="814388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Tasks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33502" y="5171299"/>
            <a:ext cx="1371599" cy="677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Builders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74568" y="3656761"/>
            <a:ext cx="2257425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74568" y="3202320"/>
            <a:ext cx="2257425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45993" y="2743598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Aggregate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45993" y="2284876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45993" y="4115483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6379369" y="781302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7077488" y="1646782"/>
            <a:ext cx="19054" cy="60724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687954" y="1261129"/>
            <a:ext cx="1689607" cy="132267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  <a:endCxn id="54" idx="0"/>
          </p:cNvCxnSpPr>
          <p:nvPr/>
        </p:nvCxnSpPr>
        <p:spPr>
          <a:xfrm flipH="1">
            <a:off x="4510900" y="1370317"/>
            <a:ext cx="253202" cy="99890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684606" y="2369218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65878" y="2481123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72337" y="1050277"/>
            <a:ext cx="158353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65889" y="2591037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Flowchart: Magnetic Disk 49"/>
          <p:cNvSpPr/>
          <p:nvPr/>
        </p:nvSpPr>
        <p:spPr>
          <a:xfrm>
            <a:off x="1716263" y="239699"/>
            <a:ext cx="1371600" cy="1016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Analytics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1" name="Flowchart: Magnetic Disk 60"/>
          <p:cNvSpPr/>
          <p:nvPr/>
        </p:nvSpPr>
        <p:spPr>
          <a:xfrm>
            <a:off x="311221" y="4217258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Legacy store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8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MediaWiki database schema 1-19 (r10279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22" y="1295400"/>
            <a:ext cx="5922956" cy="475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keep your privates private</a:t>
            </a:r>
          </a:p>
        </p:txBody>
      </p:sp>
    </p:spTree>
    <p:extLst>
      <p:ext uri="{BB962C8B-B14F-4D97-AF65-F5344CB8AC3E}">
        <p14:creationId xmlns:p14="http://schemas.microsoft.com/office/powerpoint/2010/main" val="325876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 flipV="1">
            <a:off x="534051" y="541674"/>
            <a:ext cx="2065391" cy="358600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820173" y="4797093"/>
            <a:ext cx="4570281" cy="130608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76948" y="693216"/>
            <a:ext cx="3240968" cy="36119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89490" y="2184887"/>
            <a:ext cx="12641" cy="82717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2" idx="2"/>
          </p:cNvCxnSpPr>
          <p:nvPr/>
        </p:nvCxnSpPr>
        <p:spPr>
          <a:xfrm flipH="1" flipV="1">
            <a:off x="4614865" y="1263194"/>
            <a:ext cx="1775589" cy="314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62437" y="3212776"/>
            <a:ext cx="1817261" cy="604834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55718" y="4071799"/>
            <a:ext cx="577804" cy="1043444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584322" y="3558254"/>
            <a:ext cx="806819" cy="1351766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015278" y="3191495"/>
            <a:ext cx="856046" cy="1732739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62173" y="4988092"/>
            <a:ext cx="3886202" cy="902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820880" y="1499664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9045" y="167693"/>
            <a:ext cx="873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CQRS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00929" y="3063638"/>
            <a:ext cx="9524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38375" y="5130192"/>
            <a:ext cx="1243012" cy="6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Readonly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21880" y="5355876"/>
            <a:ext cx="814388" cy="451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Tasks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00575" y="5130192"/>
            <a:ext cx="1371599" cy="677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Builders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22725" y="3352372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22725" y="2994976"/>
            <a:ext cx="229064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2724" y="2637508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Aggregate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22724" y="2278432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935304" y="3719067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6390454" y="884280"/>
            <a:ext cx="1371600" cy="82067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7076254" y="1742547"/>
            <a:ext cx="22882" cy="508034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262850" y="1677526"/>
            <a:ext cx="1585396" cy="600906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</p:cNvCxnSpPr>
          <p:nvPr/>
        </p:nvCxnSpPr>
        <p:spPr>
          <a:xfrm flipH="1">
            <a:off x="3962437" y="1423773"/>
            <a:ext cx="1049" cy="6030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110410" y="2110684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19303" y="2543431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61525" y="1103733"/>
            <a:ext cx="1203922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10410" y="2973909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Flowchart: Magnetic Disk 58"/>
          <p:cNvSpPr/>
          <p:nvPr/>
        </p:nvSpPr>
        <p:spPr>
          <a:xfrm>
            <a:off x="813326" y="709329"/>
            <a:ext cx="1371600" cy="1016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Analytics store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6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3048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returns focus to the business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1219200"/>
            <a:ext cx="11023601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57" y="0"/>
            <a:ext cx="7192285" cy="7988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574" y="175404"/>
            <a:ext cx="8991600" cy="1661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prstClr val="white"/>
                </a:solidFill>
              </a:rPr>
              <a:t>V</a:t>
            </a:r>
            <a:r>
              <a:rPr lang="en-US" sz="4800" dirty="0" smtClean="0">
                <a:solidFill>
                  <a:prstClr val="white"/>
                </a:solidFill>
              </a:rPr>
              <a:t>endor relationships</a:t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4800" dirty="0">
                <a:solidFill>
                  <a:prstClr val="white"/>
                </a:solidFill>
              </a:rPr>
              <a:t>should be </a:t>
            </a:r>
            <a:r>
              <a:rPr lang="en-US" sz="5400" i="1" dirty="0" smtClean="0">
                <a:solidFill>
                  <a:prstClr val="white"/>
                </a:solidFill>
                <a:latin typeface="Bodoni MT" panose="02070603080606020203" pitchFamily="18" charset="0"/>
              </a:rPr>
              <a:t>consensual</a:t>
            </a:r>
            <a:endParaRPr lang="en-US" sz="5400" i="1" dirty="0">
              <a:solidFill>
                <a:prstClr val="white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14468" y="4235570"/>
            <a:ext cx="4075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 fontAlgn="base"/>
            <a:r>
              <a:rPr lang="en-US" sz="4800" dirty="0" smtClean="0">
                <a:solidFill>
                  <a:prstClr val="white"/>
                </a:solidFill>
              </a:rPr>
              <a:t>scaling 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368724" y="914400"/>
            <a:ext cx="629010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</p:txBody>
      </p:sp>
      <p:sp>
        <p:nvSpPr>
          <p:cNvPr id="6" name="Rectangle 5"/>
          <p:cNvSpPr/>
          <p:nvPr/>
        </p:nvSpPr>
        <p:spPr>
          <a:xfrm>
            <a:off x="50996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23525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664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998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32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26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¢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660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994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328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662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476333" y="3029583"/>
            <a:ext cx="2914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3200" dirty="0" smtClean="0">
                <a:solidFill>
                  <a:prstClr val="white"/>
                </a:solidFill>
              </a:rPr>
              <a:t>scaling up</a:t>
            </a:r>
          </a:p>
        </p:txBody>
      </p:sp>
    </p:spTree>
    <p:extLst>
      <p:ext uri="{BB962C8B-B14F-4D97-AF65-F5344CB8AC3E}">
        <p14:creationId xmlns:p14="http://schemas.microsoft.com/office/powerpoint/2010/main" val="7575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75609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explicit &amp; tunable staleness</a:t>
            </a:r>
          </a:p>
        </p:txBody>
      </p:sp>
      <p:pic>
        <p:nvPicPr>
          <p:cNvPr id="1026" name="Picture 2" descr="http://upload.wikimedia.org/wikipedia/commons/6/6a/TASCAM_M-520_knob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206606"/>
            <a:ext cx="61912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>
                <a:solidFill>
                  <a:prstClr val="black"/>
                </a:solidFill>
              </a:rPr>
              <a:t>?</a:t>
            </a:r>
            <a:endParaRPr lang="en-US" sz="30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2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Let the business tweak CAP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45202247"/>
              </p:ext>
            </p:extLst>
          </p:nvPr>
        </p:nvGraphicFramePr>
        <p:xfrm>
          <a:off x="1722408" y="156952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06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simplify conflicts, </a:t>
            </a:r>
            <a:r>
              <a:rPr lang="en-US" sz="4800" dirty="0">
                <a:solidFill>
                  <a:prstClr val="white"/>
                </a:solidFill>
              </a:rPr>
              <a:t>read-write </a:t>
            </a:r>
            <a:r>
              <a:rPr lang="en-US" sz="4800" dirty="0" smtClean="0">
                <a:solidFill>
                  <a:prstClr val="white"/>
                </a:solidFill>
              </a:rPr>
              <a:t>contention, </a:t>
            </a:r>
            <a:r>
              <a:rPr lang="en-US" sz="4800" dirty="0">
                <a:solidFill>
                  <a:prstClr val="white"/>
                </a:solidFill>
              </a:rPr>
              <a:t>and concurrency</a:t>
            </a:r>
          </a:p>
          <a:p>
            <a:pPr lvl="1" algn="ctr" fontAlgn="base"/>
            <a:endParaRPr lang="en-US" sz="4800" dirty="0" smtClean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529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5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6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97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531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86525" y="385762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9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859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93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527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861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19525" y="43434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4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715125" y="4357346"/>
            <a:ext cx="0" cy="5187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9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4648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4146" y="6324600"/>
            <a:ext cx="4151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prstClr val="black"/>
                </a:solidFill>
                <a:hlinkClick r:id="rId2"/>
              </a:rPr>
              <a:t>http://memegenerator.net/Twin-Peaks-Log-Lady</a:t>
            </a:r>
            <a:endParaRPr lang="en-US" sz="1400"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2020" y="440552"/>
            <a:ext cx="7459980" cy="5545629"/>
            <a:chOff x="1371600" y="1533525"/>
            <a:chExt cx="6286500" cy="4191001"/>
          </a:xfrm>
        </p:grpSpPr>
        <p:pic>
          <p:nvPicPr>
            <p:cNvPr id="3078" name="Picture 6" descr="http://images4.fanpop.com/image/photos/17200000/The-Log-Lady-twin-peaks-17264854-660-44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533525"/>
              <a:ext cx="6286500" cy="419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win peaks' log lady - Preserve intent (the perfect log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1609726"/>
              <a:ext cx="4114800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957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0361" y="1679288"/>
            <a:ext cx="5486400" cy="34778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 fontAlgn="base"/>
            <a:r>
              <a:rPr lang="en-US" sz="4400" dirty="0" smtClean="0">
                <a:solidFill>
                  <a:prstClr val="white"/>
                </a:solidFill>
              </a:rPr>
              <a:t>Big Design Upfront</a:t>
            </a:r>
            <a:br>
              <a:rPr lang="en-US" sz="4400" dirty="0" smtClean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YAGNI</a:t>
            </a:r>
            <a:br>
              <a:rPr lang="en-US" sz="4400" dirty="0" smtClean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Just-in-Time</a:t>
            </a:r>
          </a:p>
          <a:p>
            <a:pPr lvl="1" fontAlgn="base"/>
            <a:r>
              <a:rPr lang="en-US" sz="4400" dirty="0" smtClean="0">
                <a:solidFill>
                  <a:prstClr val="white"/>
                </a:solidFill>
              </a:rPr>
              <a:t>Future-proof</a:t>
            </a:r>
            <a:r>
              <a:rPr lang="en-US" sz="4400" dirty="0">
                <a:solidFill>
                  <a:prstClr val="white"/>
                </a:solidFill>
              </a:rPr>
              <a:t/>
            </a:r>
            <a:br>
              <a:rPr lang="en-US" sz="4400" dirty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Maintenance</a:t>
            </a:r>
          </a:p>
        </p:txBody>
      </p:sp>
      <p:pic>
        <p:nvPicPr>
          <p:cNvPr id="2050" name="Picture 2" descr="Poster_of_Alexander_Crystal_Seer.jpg (450×119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22" y="-1066800"/>
            <a:ext cx="3049278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rizontal Scroll 2"/>
          <p:cNvSpPr/>
          <p:nvPr/>
        </p:nvSpPr>
        <p:spPr>
          <a:xfrm rot="210894">
            <a:off x="553331" y="317801"/>
            <a:ext cx="5099942" cy="1481700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fontAlgn="base"/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Our One </a:t>
            </a: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chance </a:t>
            </a:r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to </a:t>
            </a:r>
          </a:p>
          <a:p>
            <a:pPr lvl="1" fontAlgn="base"/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to get </a:t>
            </a: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it right</a:t>
            </a:r>
          </a:p>
        </p:txBody>
      </p:sp>
      <p:sp>
        <p:nvSpPr>
          <p:cNvPr id="4" name="Multiply 3"/>
          <p:cNvSpPr/>
          <p:nvPr/>
        </p:nvSpPr>
        <p:spPr>
          <a:xfrm rot="299150">
            <a:off x="1199075" y="1002833"/>
            <a:ext cx="664234" cy="534838"/>
          </a:xfrm>
          <a:prstGeom prst="mathMultiply">
            <a:avLst>
              <a:gd name="adj1" fmla="val 8889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5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Why Erlang?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120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&gt; Why Erlang?</a:t>
            </a:r>
            <a:endParaRPr lang="en-US" sz="3200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135196"/>
            <a:ext cx="7620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Erlang is </a:t>
            </a:r>
            <a:r>
              <a:rPr lang="en-US" sz="4800" b="1" dirty="0"/>
              <a:t>open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proven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and </a:t>
            </a:r>
            <a:r>
              <a:rPr lang="en-US" sz="4800" b="1" dirty="0"/>
              <a:t>cross-platform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.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It simplifies 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writing </a:t>
            </a:r>
            <a:r>
              <a:rPr lang="en-US" sz="4800" b="1" dirty="0"/>
              <a:t>reliable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concurrent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distributed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systems.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Its </a:t>
            </a:r>
            <a:r>
              <a:rPr lang="en-US" sz="4800" b="1" dirty="0" smtClean="0"/>
              <a:t>pattern matching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is A-OK.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16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632460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File: </a:t>
            </a:r>
            <a:r>
              <a:rPr lang="en-US" dirty="0" err="1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average.erl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5626"/>
            <a:ext cx="7009263" cy="49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4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57525" y="1503255"/>
            <a:ext cx="4589722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Erlang </a:t>
            </a:r>
            <a:r>
              <a:rPr lang="en-US" dirty="0" err="1" smtClean="0">
                <a:solidFill>
                  <a:prstClr val="white"/>
                </a:solidFill>
              </a:rPr>
              <a:t>dev</a:t>
            </a:r>
            <a:r>
              <a:rPr lang="en-US" dirty="0" smtClean="0">
                <a:solidFill>
                  <a:prstClr val="white"/>
                </a:solidFill>
              </a:rPr>
              <a:t> stack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200" y="1503255"/>
            <a:ext cx="2895600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.NET </a:t>
            </a:r>
            <a:r>
              <a:rPr lang="en-US" dirty="0" err="1" smtClean="0">
                <a:solidFill>
                  <a:prstClr val="white"/>
                </a:solidFill>
              </a:rPr>
              <a:t>dev</a:t>
            </a:r>
            <a:r>
              <a:rPr lang="en-US" dirty="0" smtClean="0">
                <a:solidFill>
                  <a:prstClr val="white"/>
                </a:solidFill>
              </a:rPr>
              <a:t> stack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(The VM)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133600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C# / F#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09566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.NET Framework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684" y="4057722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6684" y="5019783"/>
            <a:ext cx="2286000" cy="1076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OS (Windows)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23709" y="2133600"/>
            <a:ext cx="2192079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Erlang / Elixir / </a:t>
            </a:r>
            <a:r>
              <a:rPr lang="en-US" dirty="0" err="1" smtClean="0">
                <a:solidFill>
                  <a:prstClr val="white"/>
                </a:solidFill>
              </a:rPr>
              <a:t>Joxa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22823" y="3095661"/>
            <a:ext cx="21929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OTP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71187" y="5019783"/>
            <a:ext cx="3962399" cy="1076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prstClr val="black"/>
                </a:solidFill>
              </a:rPr>
              <a:t>OS (Windows,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Linux, Mac,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None)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9278" y="4057721"/>
            <a:ext cx="2196509" cy="19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ERTS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49329" y="4562583"/>
            <a:ext cx="1536406" cy="11049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VM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+ Kernel</a:t>
            </a:r>
          </a:p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+ STDLIB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7174316" y="3687479"/>
            <a:ext cx="1621022" cy="740484"/>
          </a:xfrm>
          <a:prstGeom prst="accentBorderCallout1">
            <a:avLst>
              <a:gd name="adj1" fmla="val 18750"/>
              <a:gd name="adj2" fmla="val -8333"/>
              <a:gd name="adj3" fmla="val 119407"/>
              <a:gd name="adj4" fmla="val -47236"/>
            </a:avLst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250+ years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9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8" grpId="0" animBg="1"/>
      <p:bldP spid="19" grpId="0" animBg="1"/>
      <p:bldP spid="20" grpId="0" animBg="1"/>
      <p:bldP spid="2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message passing time</a:t>
            </a:r>
            <a:r>
              <a:rPr lang="en-US" sz="4400" dirty="0" smtClean="0">
                <a:solidFill>
                  <a:schemeClr val="bg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and the </a:t>
            </a:r>
            <a:r>
              <a:rPr lang="en-US" sz="4400" b="1" dirty="0" smtClean="0">
                <a:solidFill>
                  <a:schemeClr val="bg1"/>
                </a:solidFill>
              </a:rPr>
              <a:t>time to create a process</a:t>
            </a:r>
            <a:r>
              <a:rPr lang="en-US" sz="4400" dirty="0" smtClean="0">
                <a:solidFill>
                  <a:schemeClr val="bg1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–Mike Williams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2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1032056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76200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</a:rPr>
              <a:t>One Java 6 or .</a:t>
            </a:r>
            <a:r>
              <a:rPr lang="en-US" sz="2400" b="1" dirty="0">
                <a:solidFill>
                  <a:prstClr val="white"/>
                </a:solidFill>
              </a:rPr>
              <a:t>NET 4.0 </a:t>
            </a:r>
            <a:r>
              <a:rPr lang="en-US" sz="2400" b="1" dirty="0" smtClean="0">
                <a:solidFill>
                  <a:prstClr val="white"/>
                </a:solidFill>
              </a:rPr>
              <a:t>Thread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(allocates one megabyte)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One Erlang Process </a:t>
            </a:r>
            <a:r>
              <a:rPr lang="en-US" sz="2400" b="1" dirty="0" smtClean="0">
                <a:solidFill>
                  <a:prstClr val="white"/>
                </a:solidFill>
              </a:rPr>
              <a:t>(allocates one </a:t>
            </a:r>
            <a:r>
              <a:rPr lang="en-US" sz="2400" b="1" dirty="0">
                <a:solidFill>
                  <a:prstClr val="white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elsewhere concurrency is painful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Heap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Stack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Garbage Collector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Mailbox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46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What and why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8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near zero context switching cost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9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953536" y="1931122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3494642" y="2210216"/>
            <a:ext cx="560392" cy="375166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47042" y="243737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23552" y="172039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94847" y="1491075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1446" y="1491075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2484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supervision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7" y="2362616"/>
            <a:ext cx="180795" cy="747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13895" y="1551150"/>
            <a:ext cx="180795" cy="898918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33059" y="1849966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95800" y="121920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s</a:t>
            </a:r>
            <a:r>
              <a:rPr lang="en-US" sz="1050" dirty="0" smtClean="0">
                <a:solidFill>
                  <a:prstClr val="white"/>
                </a:solidFill>
              </a:rPr>
              <a:t>upervisor</a:t>
            </a:r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4642" y="123016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/>
                </a:solidFill>
              </a:rPr>
              <a:t>worker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elsewhere concurrency is painful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3187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7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4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6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519736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8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0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4" y="945697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5" y="1143000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98" y="1447801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9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4"/>
            <a:ext cx="126362" cy="20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6" y="108907"/>
            <a:ext cx="45719" cy="7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772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2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73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72" y="2667000"/>
            <a:ext cx="558800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1781" y="228600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Nines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Uptime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Downtime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 milliseconds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300 milliseconds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smtClean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 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99.9990000%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53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99.9000000%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8 hours, 46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99.0000000%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3 days, 15 hours, 36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0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4"/>
            <a:ext cx="63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8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Hot code loading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Supervisor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simple distribution, safe concurrency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No masters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Why -&gt; reliability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1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2209800"/>
            <a:ext cx="9144000" cy="464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to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 descr="File:Erlang 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392" y="5410200"/>
            <a:ext cx="1127779" cy="10973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2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421070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mazon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9" y="2564171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-Mobile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4348871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34" y="3686859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RabbitMQ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4291720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GitHub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011" y="3297107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20" descr="Riak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2421070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Ericsson logo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14" y="3378069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OJ\Desktop\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92" y="4225046"/>
            <a:ext cx="1905000" cy="571500"/>
          </a:xfrm>
          <a:prstGeom prst="rect">
            <a:avLst/>
          </a:prstGeom>
          <a:noFill/>
        </p:spPr>
      </p:pic>
      <p:pic>
        <p:nvPicPr>
          <p:cNvPr id="16" name="Picture 12" descr="C:\Users\OJ\Desktop\motorola-log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3160847"/>
            <a:ext cx="1371600" cy="978408"/>
          </a:xfrm>
          <a:prstGeom prst="rect">
            <a:avLst/>
          </a:prstGeom>
          <a:noFill/>
          <a:extLst/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264" y="2564171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8" name="Picture 15" descr="C:\Users\OJ\Desktop\imgres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421070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9" name="Picture 2" descr="C:\Users\bryanhunter\Desktop\logo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1" y="3234389"/>
            <a:ext cx="20478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7677" y="304800"/>
            <a:ext cx="82310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</a:rPr>
              <a:t>When you reach for CQRS </a:t>
            </a:r>
            <a:br>
              <a:rPr lang="en-US" sz="3200" dirty="0">
                <a:solidFill>
                  <a:prstClr val="white"/>
                </a:solidFill>
              </a:rPr>
            </a:br>
            <a:r>
              <a:rPr lang="en-US" sz="3200" dirty="0">
                <a:solidFill>
                  <a:prstClr val="white"/>
                </a:solidFill>
              </a:rPr>
              <a:t>you are solving </a:t>
            </a:r>
            <a:r>
              <a:rPr lang="en-US" sz="3200" dirty="0" smtClean="0">
                <a:solidFill>
                  <a:prstClr val="white"/>
                </a:solidFill>
              </a:rPr>
              <a:t>problems</a:t>
            </a:r>
            <a:br>
              <a:rPr lang="en-US" sz="3200" dirty="0" smtClean="0">
                <a:solidFill>
                  <a:prstClr val="white"/>
                </a:solidFill>
              </a:rPr>
            </a:br>
            <a:r>
              <a:rPr lang="en-US" sz="3200" dirty="0" smtClean="0">
                <a:solidFill>
                  <a:prstClr val="white"/>
                </a:solidFill>
              </a:rPr>
              <a:t>that led these companies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9000" y="5666487"/>
            <a:ext cx="818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…to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8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media.dcentertainment.com/sites/default/files/tv-covers/2012/02/1973-SuperFriends-key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3779"/>
            <a:ext cx="9148175" cy="457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2587" y="5796887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[insert awe-inspiring </a:t>
            </a:r>
            <a:r>
              <a:rPr lang="en-US" sz="2400" dirty="0">
                <a:solidFill>
                  <a:prstClr val="white">
                    <a:lumMod val="65000"/>
                  </a:prstClr>
                </a:solidFill>
              </a:rPr>
              <a:t>demos </a:t>
            </a:r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here] </a:t>
            </a:r>
          </a:p>
        </p:txBody>
      </p:sp>
    </p:spTree>
    <p:extLst>
      <p:ext uri="{BB962C8B-B14F-4D97-AF65-F5344CB8AC3E}">
        <p14:creationId xmlns:p14="http://schemas.microsoft.com/office/powerpoint/2010/main" val="232283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bryanhunter\Desktop\snowmanflamethrow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29" y="533400"/>
            <a:ext cx="9160029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21891" y="-9939"/>
            <a:ext cx="9165891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i="1" dirty="0">
                <a:solidFill>
                  <a:schemeClr val="bg1"/>
                </a:solidFill>
              </a:rPr>
              <a:t>Right tool for the </a:t>
            </a:r>
            <a:r>
              <a:rPr lang="en-US" sz="4800" i="1" dirty="0" smtClean="0">
                <a:solidFill>
                  <a:schemeClr val="bg1"/>
                </a:solidFill>
              </a:rPr>
              <a:t>job!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4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gregfyoung.files.wordpress.com/2012/02/dsc_0294.jpg?w=300&amp;h=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63" y="2743197"/>
            <a:ext cx="1571412" cy="234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</a:t>
            </a:r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watch som</a:t>
            </a:r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e videos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" y="541123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http://subscriptions.viddler.com/GregYoung</a:t>
            </a:r>
            <a:endParaRPr lang="en-US" sz="3200" b="1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91" y="1751223"/>
            <a:ext cx="5372291" cy="3338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Donut 6"/>
          <p:cNvSpPr/>
          <p:nvPr/>
        </p:nvSpPr>
        <p:spPr>
          <a:xfrm>
            <a:off x="1524701" y="515573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6018443" y="517484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6986295" y="517484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4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078"/>
    </mc:Choice>
    <mc:Fallback>
      <p:transition spd="slow" advTm="19107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CQRS is 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6600" b="1" dirty="0" smtClean="0">
                <a:solidFill>
                  <a:schemeClr val="bg1"/>
                </a:solidFill>
              </a:rPr>
              <a:t>C</a:t>
            </a:r>
            <a:r>
              <a:rPr lang="en-US" sz="6600" dirty="0" smtClean="0">
                <a:solidFill>
                  <a:schemeClr val="bg1"/>
                </a:solidFill>
              </a:rPr>
              <a:t>ommand </a:t>
            </a:r>
            <a:r>
              <a:rPr lang="en-US" sz="6600" b="1" dirty="0" smtClean="0">
                <a:solidFill>
                  <a:schemeClr val="bg1"/>
                </a:solidFill>
              </a:rPr>
              <a:t>Q</a:t>
            </a:r>
            <a:r>
              <a:rPr lang="en-US" sz="6600" dirty="0" smtClean="0">
                <a:solidFill>
                  <a:schemeClr val="bg1"/>
                </a:solidFill>
              </a:rPr>
              <a:t>uery </a:t>
            </a:r>
            <a:r>
              <a:rPr lang="en-US" sz="6600" b="1" dirty="0" smtClean="0">
                <a:solidFill>
                  <a:schemeClr val="bg1"/>
                </a:solidFill>
              </a:rPr>
              <a:t>R</a:t>
            </a:r>
            <a:r>
              <a:rPr lang="en-US" sz="6600" dirty="0" smtClean="0">
                <a:solidFill>
                  <a:schemeClr val="bg1"/>
                </a:solidFill>
              </a:rPr>
              <a:t>esponsibility </a:t>
            </a:r>
            <a:r>
              <a:rPr lang="en-US" sz="6600" b="1" dirty="0" smtClean="0">
                <a:solidFill>
                  <a:schemeClr val="bg1"/>
                </a:solidFill>
              </a:rPr>
              <a:t>S</a:t>
            </a:r>
            <a:r>
              <a:rPr lang="en-US" sz="6600" dirty="0" smtClean="0">
                <a:solidFill>
                  <a:schemeClr val="bg1"/>
                </a:solidFill>
              </a:rPr>
              <a:t>egregation.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“Learn Y</a:t>
            </a:r>
            <a:r>
              <a:rPr lang="en-US" sz="3200" b="1" dirty="0" smtClean="0">
                <a:solidFill>
                  <a:prstClr val="white"/>
                </a:solidFill>
              </a:rPr>
              <a:t>ou Some </a:t>
            </a:r>
            <a:r>
              <a:rPr lang="en-US" sz="3200" b="1" dirty="0">
                <a:solidFill>
                  <a:prstClr val="white"/>
                </a:solidFill>
              </a:rPr>
              <a:t>Erlang for Great </a:t>
            </a:r>
            <a:r>
              <a:rPr lang="en-US" sz="3200" b="1" dirty="0" smtClean="0">
                <a:solidFill>
                  <a:prstClr val="white"/>
                </a:solidFill>
              </a:rPr>
              <a:t>Good!” </a:t>
            </a:r>
            <a:r>
              <a:rPr lang="en-US" sz="2800" dirty="0">
                <a:solidFill>
                  <a:prstClr val="white"/>
                </a:solidFill>
              </a:rPr>
              <a:t>http://learnyousomeerlang.com/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read this excellent and free online book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3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read some books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32" y="1885950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Callout 1"/>
          <p:cNvSpPr/>
          <p:nvPr/>
        </p:nvSpPr>
        <p:spPr>
          <a:xfrm>
            <a:off x="454820" y="766763"/>
            <a:ext cx="2631280" cy="914400"/>
          </a:xfrm>
          <a:prstGeom prst="downArrow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here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Cover Image For Programming Erlang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20" y="1838325"/>
            <a:ext cx="2631280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30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-12359" y="0"/>
            <a:ext cx="9156357" cy="4715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320" y="5139035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http://erlangcamp.com</a:t>
            </a:r>
            <a:endParaRPr lang="en-US" sz="5400" b="1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Two day intense hands-on training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69" y="471785"/>
            <a:ext cx="6210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0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0"/>
            <a:ext cx="9156357" cy="4715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Better yet; pack up and move to Nashville!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20" y="5089843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http://nashfp.org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0" y="429998"/>
            <a:ext cx="6934200" cy="29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5325" y="1771028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/>
              <a:t>Bryan </a:t>
            </a:r>
            <a:r>
              <a:rPr lang="en-US" sz="3600" dirty="0" smtClean="0"/>
              <a:t>Hunter</a:t>
            </a:r>
            <a:endParaRPr lang="en-US" sz="2400" dirty="0"/>
          </a:p>
          <a:p>
            <a:pPr>
              <a:buNone/>
            </a:pPr>
            <a:r>
              <a:rPr lang="en-US" sz="3200" dirty="0"/>
              <a:t>Twitter: @</a:t>
            </a:r>
            <a:r>
              <a:rPr lang="en-US" sz="3200" dirty="0" err="1"/>
              <a:t>bryan_hunter</a:t>
            </a:r>
            <a:endParaRPr lang="en-US" sz="3200" dirty="0"/>
          </a:p>
          <a:p>
            <a:pPr>
              <a:buNone/>
            </a:pPr>
            <a:r>
              <a:rPr lang="en-US" sz="2800" dirty="0" smtClean="0"/>
              <a:t>Email</a:t>
            </a:r>
            <a:r>
              <a:rPr lang="en-US" sz="2800" dirty="0"/>
              <a:t>: </a:t>
            </a:r>
            <a:r>
              <a:rPr lang="en-US" sz="2800" dirty="0" smtClean="0"/>
              <a:t>bryan.hunter@fireflylogic.com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 </a:t>
            </a:r>
            <a:r>
              <a:rPr lang="en-US" sz="2400" b="1" dirty="0" smtClean="0"/>
              <a:t>keep in touch</a:t>
            </a:r>
            <a:endParaRPr 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516" y="3949319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5325" y="3976674"/>
            <a:ext cx="51911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/>
              <a:t>Firefly Logic, Inc.</a:t>
            </a:r>
          </a:p>
          <a:p>
            <a:r>
              <a:rPr lang="en-US" sz="2000" dirty="0"/>
              <a:t>1000 Main </a:t>
            </a:r>
            <a:r>
              <a:rPr lang="en-US" sz="2000" dirty="0" smtClean="0"/>
              <a:t>Street #201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Nashville, TN </a:t>
            </a:r>
            <a:r>
              <a:rPr lang="en-US" sz="2000" dirty="0" smtClean="0"/>
              <a:t>37206</a:t>
            </a:r>
          </a:p>
          <a:p>
            <a:r>
              <a:rPr lang="en-US" sz="2800" dirty="0" smtClean="0"/>
              <a:t>http://fireflylogic.com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194655" y="304800"/>
            <a:ext cx="2023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Thanks!</a:t>
            </a:r>
            <a:endParaRPr lang="en-US" sz="4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42" y="579529"/>
            <a:ext cx="2205475" cy="27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0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CQRS is 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an architectural 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pattern.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9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0574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/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Command </a:t>
            </a:r>
            <a:r>
              <a:rPr lang="en-US" sz="3600" b="1" dirty="0">
                <a:solidFill>
                  <a:schemeClr val="bg1"/>
                </a:solidFill>
              </a:rPr>
              <a:t>Query </a:t>
            </a:r>
            <a:r>
              <a:rPr lang="en-US" sz="3600" b="1" dirty="0" smtClean="0">
                <a:solidFill>
                  <a:schemeClr val="bg1"/>
                </a:solidFill>
              </a:rPr>
              <a:t>Separation (CQS)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r>
              <a:rPr lang="en-US" sz="3600" b="1" dirty="0" smtClean="0">
                <a:solidFill>
                  <a:schemeClr val="bg1"/>
                </a:solidFill>
              </a:rPr>
              <a:t>applied to the “big”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700" y="2263676"/>
            <a:ext cx="8001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45720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MutateSomeState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(…);</a:t>
            </a:r>
            <a:r>
              <a:rPr lang="en-US" sz="3200" dirty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i="1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- or -</a:t>
            </a:r>
            <a:r>
              <a:rPr lang="en-US" sz="3200" dirty="0" smtClean="0">
                <a:solidFill>
                  <a:prstClr val="white"/>
                </a:solidFill>
              </a:rPr>
              <a:t/>
            </a:r>
            <a:br>
              <a:rPr lang="en-US" sz="3200" dirty="0" smtClean="0">
                <a:solidFill>
                  <a:prstClr val="white"/>
                </a:solidFill>
              </a:rPr>
            </a:b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MyResult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GetWithoutTouching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(…);</a:t>
            </a:r>
            <a:endParaRPr lang="en-US" sz="3200" dirty="0">
              <a:solidFill>
                <a:prstClr val="whit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</a:p>
        </p:txBody>
      </p:sp>
    </p:spTree>
    <p:extLst>
      <p:ext uri="{BB962C8B-B14F-4D97-AF65-F5344CB8AC3E}">
        <p14:creationId xmlns:p14="http://schemas.microsoft.com/office/powerpoint/2010/main" val="60832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CQRS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is about</a:t>
            </a:r>
            <a:r>
              <a:rPr lang="en-US" sz="4800" dirty="0" smtClean="0">
                <a:solidFill>
                  <a:schemeClr val="bg1"/>
                </a:solidFill>
              </a:rPr>
              <a:t/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separating reads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from writes</a:t>
            </a:r>
            <a:endParaRPr lang="en-US" sz="13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4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CQRS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is about</a:t>
            </a:r>
            <a:r>
              <a:rPr lang="en-US" sz="13800" dirty="0" smtClean="0">
                <a:solidFill>
                  <a:schemeClr val="bg1"/>
                </a:solidFill>
              </a:rPr>
              <a:t/>
            </a:r>
            <a:br>
              <a:rPr lang="en-US" sz="13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heresy</a:t>
            </a:r>
            <a:endParaRPr lang="en-US" sz="13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3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Why 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9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10.xml><?xml version="1.0" encoding="utf-8"?>
<a:theme xmlns:a="http://schemas.openxmlformats.org/drawingml/2006/main" name="1_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6043</TotalTime>
  <Words>762</Words>
  <Application>Microsoft Office PowerPoint</Application>
  <PresentationFormat>On-screen Show (4:3)</PresentationFormat>
  <Paragraphs>374</Paragraphs>
  <Slides>44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44</vt:i4>
      </vt:variant>
    </vt:vector>
  </HeadingPairs>
  <TitlesOfParts>
    <vt:vector size="65" baseType="lpstr">
      <vt:lpstr>Algerian</vt:lpstr>
      <vt:lpstr>Arial</vt:lpstr>
      <vt:lpstr>Bodoni MT</vt:lpstr>
      <vt:lpstr>Calibri</vt:lpstr>
      <vt:lpstr>Calibri Light</vt:lpstr>
      <vt:lpstr>Consolas</vt:lpstr>
      <vt:lpstr>Corbel</vt:lpstr>
      <vt:lpstr>Courier New</vt:lpstr>
      <vt:lpstr>Wingdings</vt:lpstr>
      <vt:lpstr>Wingdings 2</vt:lpstr>
      <vt:lpstr>Wingdings 3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Module</vt:lpstr>
      <vt:lpstr>1_Module</vt:lpstr>
      <vt:lpstr>PowerPoint Presentation</vt:lpstr>
      <vt:lpstr>PowerPoint Presentation</vt:lpstr>
      <vt:lpstr>What and why  CQRS?</vt:lpstr>
      <vt:lpstr>CQRS is  Command Query Responsibility Segregation.</vt:lpstr>
      <vt:lpstr>CQRS is  an architectural  pattern.</vt:lpstr>
      <vt:lpstr> Command Query Separation (CQS) applied to the “big”</vt:lpstr>
      <vt:lpstr>CQRS is about separating reads  from writes</vt:lpstr>
      <vt:lpstr>CQRS is about heresy</vt:lpstr>
      <vt:lpstr>Why CQRS?</vt:lpstr>
      <vt:lpstr>&gt; Why CQRS?</vt:lpstr>
      <vt:lpstr>&gt; Why CQRS?</vt:lpstr>
      <vt:lpstr>&gt; How CQRS?</vt:lpstr>
      <vt:lpstr>&gt; How CQRS</vt:lpstr>
      <vt:lpstr>&gt; Why CQRS?</vt:lpstr>
      <vt:lpstr>&gt; Why CQRS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Why Erlang?</vt:lpstr>
      <vt:lpstr>&gt; Why Erlang?</vt:lpstr>
      <vt:lpstr>Erlang (the Language)</vt:lpstr>
      <vt:lpstr>Erlang (The VM)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Hunter</dc:creator>
  <cp:lastModifiedBy>Bryan Hunter</cp:lastModifiedBy>
  <cp:revision>57</cp:revision>
  <cp:lastPrinted>2013-09-17T18:28:15Z</cp:lastPrinted>
  <dcterms:created xsi:type="dcterms:W3CDTF">2013-09-12T14:32:39Z</dcterms:created>
  <dcterms:modified xsi:type="dcterms:W3CDTF">2013-09-24T05:14:58Z</dcterms:modified>
</cp:coreProperties>
</file>